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23"/>
  </p:handoutMasterIdLst>
  <p:sldIdLst>
    <p:sldId id="302" r:id="rId2"/>
    <p:sldId id="301" r:id="rId3"/>
    <p:sldId id="303" r:id="rId4"/>
    <p:sldId id="304" r:id="rId5"/>
    <p:sldId id="263" r:id="rId6"/>
    <p:sldId id="306" r:id="rId7"/>
    <p:sldId id="313" r:id="rId8"/>
    <p:sldId id="312" r:id="rId9"/>
    <p:sldId id="319" r:id="rId10"/>
    <p:sldId id="309" r:id="rId11"/>
    <p:sldId id="324" r:id="rId12"/>
    <p:sldId id="314" r:id="rId13"/>
    <p:sldId id="308" r:id="rId14"/>
    <p:sldId id="288" r:id="rId15"/>
    <p:sldId id="310" r:id="rId16"/>
    <p:sldId id="318" r:id="rId17"/>
    <p:sldId id="322" r:id="rId18"/>
    <p:sldId id="323" r:id="rId19"/>
    <p:sldId id="326" r:id="rId20"/>
    <p:sldId id="325" r:id="rId21"/>
    <p:sldId id="31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FF819-1ECC-4142-8E6C-DFF12667E580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AF7C-0C16-4FF5-A5B7-4E0C789290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17C9C23-6C8F-4789-84A2-59C80F385FF6}" type="datetimeFigureOut">
              <a:rPr lang="en-US" smtClean="0"/>
              <a:pPr/>
              <a:t>12/6/2014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C2BD94A-19C7-414A-803E-426368CB64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USER\Desktop\Instrumental%20Music--&#1048;&#1085;&#1089;&#1090;&#1088;&#1091;&#1084;&#1077;&#1085;&#1090;&#1072;&#1083;&#1100;&#1085;&#1072;&#1103;%20&#1052;&#1091;&#1079;&#1099;&#1082;&#1072;%20(david%20gasia%209%20).mp3" TargetMode="External"/><Relationship Id="rId1" Type="http://schemas.openxmlformats.org/officeDocument/2006/relationships/video" Target="file:///C:\Users\USER\Desktop\&#4321;&#4314;&#4304;&#4312;&#4307;%20&#4328;&#4317;&#4323;taZrebi.mp4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ka-GE" smtClean="0"/>
              <a:t>კვლევაზე დაფუძნებული სწავლება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685800"/>
            <a:ext cx="6324600" cy="1981200"/>
          </a:xfrm>
        </p:spPr>
        <p:txBody>
          <a:bodyPr>
            <a:normAutofit fontScale="90000"/>
          </a:bodyPr>
          <a:lstStyle/>
          <a:p>
            <a:r>
              <a:rPr lang="ka-GE" dirty="0" smtClean="0"/>
              <a:t>მათემატიკოსის თვალით </a:t>
            </a:r>
            <a:r>
              <a:rPr lang="ka-GE" smtClean="0"/>
              <a:t>დანახული ტაძრები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C:\Documents and Settings\All Users\Documents\Scan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240" y="457201"/>
            <a:ext cx="1986960" cy="2819399"/>
          </a:xfrm>
          <a:prstGeom prst="rect">
            <a:avLst/>
          </a:prstGeom>
          <a:noFill/>
        </p:spPr>
      </p:pic>
      <p:sp>
        <p:nvSpPr>
          <p:cNvPr id="7" name="Subtitle 6"/>
          <p:cNvSpPr txBox="1">
            <a:spLocks/>
          </p:cNvSpPr>
          <p:nvPr/>
        </p:nvSpPr>
        <p:spPr>
          <a:xfrm>
            <a:off x="609600" y="5105400"/>
            <a:ext cx="83058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ka-GE" sz="2000" b="0" i="0" u="none" strike="noStrike" kern="1200" cap="none" spc="10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ეროვნული კონფერენცია - „საუკეთესო პედაგოგიური პრაქტიკა ზოგადსაგანმანათლებლო სკოლებში“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ka-GE" sz="2000" b="0" i="0" u="none" strike="noStrike" kern="1200" cap="none" spc="10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სექტემბერი 2014 წელი</a:t>
            </a: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G\Desktop\21212\DSCN8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133600"/>
            <a:ext cx="4572000" cy="3429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Subtitle 6"/>
          <p:cNvSpPr txBox="1">
            <a:spLocks/>
          </p:cNvSpPr>
          <p:nvPr/>
        </p:nvSpPr>
        <p:spPr>
          <a:xfrm>
            <a:off x="533400" y="5562600"/>
            <a:ext cx="8305800" cy="9906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ka-GE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გაზომეს ტაძრის პარამეტრები, მათ შორის ტაძრის სიმაღლე საძირკვლიდან გუმბათის წვერამდე,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9" descr="P1030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algn="ctr"/>
            <a:r>
              <a:rPr lang="ka-GE" dirty="0" smtClean="0"/>
              <a:t>განათება</a:t>
            </a:r>
            <a:endParaRPr lang="en-US" dirty="0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400" y="1600200"/>
            <a:ext cx="3857625" cy="762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90600" y="1752600"/>
            <a:ext cx="2187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b="1" dirty="0" smtClean="0"/>
              <a:t>განათებულობა</a:t>
            </a:r>
            <a:endParaRPr lang="en-US" dirty="0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895600"/>
            <a:ext cx="2981325" cy="390525"/>
          </a:xfrm>
          <a:prstGeom prst="rect">
            <a:avLst/>
          </a:prstGeom>
          <a:noFill/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477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429000"/>
            <a:ext cx="3714750" cy="285750"/>
          </a:xfrm>
          <a:prstGeom prst="rect">
            <a:avLst/>
          </a:prstGeom>
          <a:noFill/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742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4419600"/>
            <a:ext cx="3562350" cy="285750"/>
          </a:xfrm>
          <a:prstGeom prst="rect">
            <a:avLst/>
          </a:prstGeom>
          <a:noFill/>
        </p:spPr>
      </p:pic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742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5638800"/>
            <a:ext cx="3743325" cy="285750"/>
          </a:xfrm>
          <a:prstGeom prst="rect">
            <a:avLst/>
          </a:prstGeom>
          <a:noFill/>
        </p:spPr>
      </p:pic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742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3733800"/>
            <a:ext cx="5114925" cy="381000"/>
          </a:xfrm>
          <a:prstGeom prst="rect">
            <a:avLst/>
          </a:prstGeom>
          <a:noFill/>
        </p:spPr>
      </p:pic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0" y="838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800600"/>
            <a:ext cx="5191125" cy="381000"/>
          </a:xfrm>
          <a:prstGeom prst="rect">
            <a:avLst/>
          </a:prstGeom>
          <a:noFill/>
        </p:spPr>
      </p:pic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0" y="838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57" name="Picture 2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6019800"/>
            <a:ext cx="2514600" cy="381000"/>
          </a:xfrm>
          <a:prstGeom prst="rect">
            <a:avLst/>
          </a:prstGeom>
          <a:noFill/>
        </p:spPr>
      </p:pic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0" y="838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305800" cy="2881532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4953000"/>
            <a:ext cx="8305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hhhhhhh 4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3498988" cy="466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AIP\პროექტები\მათემატიკა_ტაძრები\ხარება\P12609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707232"/>
            <a:ext cx="4226091" cy="3169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04800"/>
            <a:ext cx="8229600" cy="1219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42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ტაძრის სიმაღლე</a:t>
            </a:r>
            <a:endParaRPr kumimoji="0" lang="en-US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AG\Desktop\21212\gazomv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8516147" cy="48006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a-GE" dirty="0" smtClean="0"/>
              <a:t>სამკვეთლოს ფართობი</a:t>
            </a:r>
          </a:p>
          <a:p>
            <a:endParaRPr lang="ka-GE" dirty="0" smtClean="0"/>
          </a:p>
          <a:p>
            <a:endParaRPr lang="ka-GE" dirty="0" smtClean="0"/>
          </a:p>
          <a:p>
            <a:endParaRPr lang="ka-GE" dirty="0" smtClean="0"/>
          </a:p>
          <a:p>
            <a:r>
              <a:rPr lang="ka-GE" dirty="0" smtClean="0"/>
              <a:t>საკურთხევლის საერთო </a:t>
            </a:r>
          </a:p>
          <a:p>
            <a:pPr>
              <a:buNone/>
            </a:pPr>
            <a:r>
              <a:rPr lang="ka-GE" dirty="0" smtClean="0"/>
              <a:t>ფართობი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საკურთხევლის ფართობი</a:t>
            </a:r>
            <a:endParaRPr lang="en-US" dirty="0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133600"/>
            <a:ext cx="3009900" cy="441325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898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437" y="4876800"/>
            <a:ext cx="6430963" cy="441325"/>
          </a:xfrm>
          <a:prstGeom prst="rect">
            <a:avLst/>
          </a:prstGeom>
          <a:noFill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898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9" name="Picture 1" descr="C:\Users\AG\Desktop\21212\DSCN8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24000"/>
            <a:ext cx="4191000" cy="314325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13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4458488" cy="3200400"/>
          </a:xfrm>
        </p:spPr>
      </p:pic>
      <p:cxnSp>
        <p:nvCxnSpPr>
          <p:cNvPr id="6" name="Straight Connector 5"/>
          <p:cNvCxnSpPr/>
          <p:nvPr/>
        </p:nvCxnSpPr>
        <p:spPr>
          <a:xfrm>
            <a:off x="1143000" y="1143000"/>
            <a:ext cx="457200" cy="609600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1143000"/>
            <a:ext cx="457200" cy="533400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76400" y="533400"/>
            <a:ext cx="381000" cy="609600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219200" y="609600"/>
            <a:ext cx="457200" cy="533400"/>
          </a:xfrm>
          <a:prstGeom prst="line">
            <a:avLst/>
          </a:prstGeom>
          <a:ln w="825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Content Placeholder 3" descr="Copy of gg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2800"/>
            <a:ext cx="4008437" cy="3006548"/>
          </a:xfrm>
          <a:prstGeom prst="rect">
            <a:avLst/>
          </a:prstGeom>
        </p:spPr>
      </p:pic>
      <p:sp>
        <p:nvSpPr>
          <p:cNvPr id="34" name="Subtitle 1"/>
          <p:cNvSpPr txBox="1">
            <a:spLocks/>
          </p:cNvSpPr>
          <p:nvPr/>
        </p:nvSpPr>
        <p:spPr>
          <a:xfrm>
            <a:off x="4876800" y="838200"/>
            <a:ext cx="3962400" cy="14478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ka-GE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ზემო ნიქოზი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ka-GE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სამრეკლო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600200" y="5073135"/>
            <a:ext cx="99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R</a:t>
            </a:r>
            <a:r>
              <a:rPr kumimoji="0" lang="en-US" sz="4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45</a:t>
            </a: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2057400" y="5105400"/>
            <a:ext cx="99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aseline="-25000" smtClean="0"/>
              <a:t>0</a:t>
            </a: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2362200" y="4572000"/>
            <a:ext cx="99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aseline="-25000" smtClean="0"/>
              <a:t>0</a:t>
            </a: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Subtitle 1"/>
          <p:cNvSpPr txBox="1">
            <a:spLocks/>
          </p:cNvSpPr>
          <p:nvPr/>
        </p:nvSpPr>
        <p:spPr>
          <a:xfrm>
            <a:off x="457200" y="4038600"/>
            <a:ext cx="4038600" cy="6858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ka-GE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კვადრატს მობრუნება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865" grpId="0"/>
      <p:bldP spid="36" grpId="0"/>
      <p:bldP spid="37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305800" cy="2881532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4953000"/>
            <a:ext cx="8305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2" descr="C:\Users\GAZIAREBULI FAILEBI\T\DSCN9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05200"/>
            <a:ext cx="3962400" cy="2971800"/>
          </a:xfrm>
          <a:prstGeom prst="rect">
            <a:avLst/>
          </a:prstGeom>
          <a:noFill/>
        </p:spPr>
      </p:pic>
      <p:pic>
        <p:nvPicPr>
          <p:cNvPr id="25601" name="Picture 1" descr="C:\Users\GAZIAREBULI FAILEBI\T\DSCN9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038600" cy="3028950"/>
          </a:xfrm>
          <a:prstGeom prst="rect">
            <a:avLst/>
          </a:prstGeom>
          <a:noFill/>
        </p:spPr>
      </p:pic>
      <p:pic>
        <p:nvPicPr>
          <p:cNvPr id="25602" name="Picture 2" descr="C:\Users\GAZIAREBULI FAILEBI\T\DSCN9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57200"/>
            <a:ext cx="3860800" cy="2895600"/>
          </a:xfrm>
          <a:prstGeom prst="rect">
            <a:avLst/>
          </a:prstGeom>
          <a:noFill/>
        </p:spPr>
      </p:pic>
      <p:pic>
        <p:nvPicPr>
          <p:cNvPr id="25603" name="Picture 3" descr="C:\Users\GAZIAREBULI FAILEBI\T\DSCN9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4290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6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5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256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305800" cy="914400"/>
          </a:xfrm>
        </p:spPr>
        <p:txBody>
          <a:bodyPr>
            <a:normAutofit fontScale="90000"/>
          </a:bodyPr>
          <a:lstStyle/>
          <a:p>
            <a:r>
              <a:rPr lang="ka-GE" sz="2800" smtClean="0"/>
              <a:t>პროექტში  </a:t>
            </a:r>
            <a:r>
              <a:rPr lang="ka-GE" sz="2800" smtClean="0"/>
              <a:t>მონაწილეობ</a:t>
            </a:r>
            <a:r>
              <a:rPr lang="ka-GE" sz="2800" smtClean="0"/>
              <a:t>ამ</a:t>
            </a:r>
            <a:r>
              <a:rPr lang="ka-GE" sz="2800" smtClean="0"/>
              <a:t>  </a:t>
            </a:r>
            <a:r>
              <a:rPr lang="ka-GE" sz="2800" smtClean="0"/>
              <a:t>გიმნაზიის  მოსწავლეებს </a:t>
            </a:r>
            <a:r>
              <a:rPr lang="ka-GE" sz="2800" smtClean="0"/>
              <a:t>განუვითარა:</a:t>
            </a:r>
            <a:endParaRPr lang="en-US" sz="2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8305800" cy="4114800"/>
          </a:xfrm>
        </p:spPr>
        <p:txBody>
          <a:bodyPr/>
          <a:lstStyle/>
          <a:p>
            <a:pPr lvl="0" algn="l">
              <a:buFont typeface="Wingdings" pitchFamily="2" charset="2"/>
              <a:buChar char="v"/>
            </a:pPr>
            <a:r>
              <a:rPr lang="ka-GE" smtClean="0"/>
              <a:t>  ინფორმაციის მოპოვების, დამუშავებისა და გადაცემის</a:t>
            </a:r>
          </a:p>
          <a:p>
            <a:pPr lvl="0" algn="l"/>
            <a:r>
              <a:rPr lang="ka-GE" smtClean="0"/>
              <a:t>    უნარი,</a:t>
            </a:r>
            <a:endParaRPr lang="en-US" smtClean="0"/>
          </a:p>
          <a:p>
            <a:pPr lvl="0" algn="l">
              <a:buFont typeface="Wingdings" pitchFamily="2" charset="2"/>
              <a:buChar char="v"/>
            </a:pPr>
            <a:r>
              <a:rPr lang="ka-GE" smtClean="0"/>
              <a:t>  კომუნიკაციის უნარი,</a:t>
            </a:r>
            <a:endParaRPr lang="en-US" smtClean="0"/>
          </a:p>
          <a:p>
            <a:pPr lvl="0" algn="l">
              <a:buFont typeface="Wingdings" pitchFamily="2" charset="2"/>
              <a:buChar char="v"/>
            </a:pPr>
            <a:r>
              <a:rPr lang="ka-GE" smtClean="0"/>
              <a:t>  ვარაუდების გამოთქმისა და კერძო შემთხვევაში </a:t>
            </a:r>
          </a:p>
          <a:p>
            <a:pPr lvl="0" algn="l"/>
            <a:r>
              <a:rPr lang="ka-GE" smtClean="0"/>
              <a:t>    კვლევის უნარი,</a:t>
            </a:r>
            <a:endParaRPr lang="en-US" smtClean="0"/>
          </a:p>
          <a:p>
            <a:pPr lvl="0" algn="l">
              <a:buFont typeface="Wingdings" pitchFamily="2" charset="2"/>
              <a:buChar char="v"/>
            </a:pPr>
            <a:r>
              <a:rPr lang="ka-GE" smtClean="0"/>
              <a:t>  სოციალური უნარი,</a:t>
            </a:r>
            <a:endParaRPr lang="en-US" smtClean="0"/>
          </a:p>
          <a:p>
            <a:pPr lvl="0" algn="l">
              <a:buFont typeface="Wingdings" pitchFamily="2" charset="2"/>
              <a:buChar char="v"/>
            </a:pPr>
            <a:r>
              <a:rPr lang="ka-GE" smtClean="0"/>
              <a:t>  ინფორმაციის წარდგენის უნარი,</a:t>
            </a:r>
            <a:endParaRPr lang="en-US" smtClean="0"/>
          </a:p>
          <a:p>
            <a:pPr lvl="0" algn="l">
              <a:buFont typeface="Wingdings" pitchFamily="2" charset="2"/>
              <a:buChar char="v"/>
            </a:pPr>
            <a:r>
              <a:rPr lang="ka-GE" smtClean="0"/>
              <a:t>  თეორიული ცოდნის პრაქტიკაში გამოყენების უნარი,</a:t>
            </a:r>
            <a:endParaRPr lang="en-US" smtClean="0"/>
          </a:p>
          <a:p>
            <a:pPr lvl="0" algn="l">
              <a:buFont typeface="Wingdings" pitchFamily="2" charset="2"/>
              <a:buChar char="v"/>
            </a:pPr>
            <a:r>
              <a:rPr lang="ka-GE" smtClean="0"/>
              <a:t>  კრიტიკული აზროვნების უნარი.</a:t>
            </a:r>
            <a:endParaRPr lang="en-US" smtClean="0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305800" cy="2881532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4953000"/>
            <a:ext cx="8305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027" name="Picture 3" descr="C:\Users\GAZIAREBULI FAILEBI\T\DSCN9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0" y="304800"/>
            <a:ext cx="3962400" cy="2971800"/>
          </a:xfrm>
          <a:prstGeom prst="rect">
            <a:avLst/>
          </a:prstGeom>
          <a:noFill/>
        </p:spPr>
      </p:pic>
      <p:pic>
        <p:nvPicPr>
          <p:cNvPr id="1028" name="Picture 4" descr="C:\Users\GAZIAREBULI FAILEBI\T\DSCN9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33800"/>
            <a:ext cx="3733800" cy="2800350"/>
          </a:xfrm>
          <a:prstGeom prst="rect">
            <a:avLst/>
          </a:prstGeom>
          <a:noFill/>
        </p:spPr>
      </p:pic>
      <p:pic>
        <p:nvPicPr>
          <p:cNvPr id="1029" name="Picture 5" descr="C:\Users\GAZIAREBULI FAILEBI\T\DSCN94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81400"/>
            <a:ext cx="3962400" cy="2971800"/>
          </a:xfrm>
          <a:prstGeom prst="rect">
            <a:avLst/>
          </a:prstGeom>
          <a:noFill/>
        </p:spPr>
      </p:pic>
      <p:pic>
        <p:nvPicPr>
          <p:cNvPr id="1030" name="Picture 6" descr="C:\Users\GAZIAREBULI FAILEBI\T\DSCN94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048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სლაიდ შოუtaZreb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nstrumental Music--Инструментальная Музыка (david gasia 9 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657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181600"/>
            <a:ext cx="8305800" cy="609600"/>
          </a:xfrm>
        </p:spPr>
        <p:txBody>
          <a:bodyPr>
            <a:normAutofit/>
          </a:bodyPr>
          <a:lstStyle/>
          <a:p>
            <a:r>
              <a:rPr lang="ka-GE" smtClean="0"/>
              <a:t>მათემატიკის კათედრა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657600"/>
            <a:ext cx="8305800" cy="1143000"/>
          </a:xfrm>
        </p:spPr>
        <p:txBody>
          <a:bodyPr>
            <a:normAutofit/>
          </a:bodyPr>
          <a:lstStyle/>
          <a:p>
            <a:r>
              <a:rPr lang="ka-GE" sz="3200" smtClean="0"/>
              <a:t>ა(ა)იპ ღირსი მამა გიორგი მთაწმინდელის გორის გიმნაზია</a:t>
            </a:r>
            <a:endParaRPr lang="en-US" sz="3200" dirty="0"/>
          </a:p>
        </p:txBody>
      </p:sp>
      <p:pic>
        <p:nvPicPr>
          <p:cNvPr id="1026" name="Picture 2" descr="D:\My Pictures\mTawmindelis gimnazia\P1000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81000"/>
            <a:ext cx="3733800" cy="2800350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57200" y="5867400"/>
            <a:ext cx="8305800" cy="609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ka-GE" sz="2200" b="0" i="0" u="none" strike="noStrike" kern="1200" cap="none" spc="10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მომხსენებლები:  მანანა სირბილაძე, მარინე მოსიაშვილი </a:t>
            </a: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v"/>
            </a:pPr>
            <a:r>
              <a:rPr lang="ka-GE" smtClean="0"/>
              <a:t>ადამიანური - მოსწავლეები, მასწავლებლები;</a:t>
            </a:r>
            <a:endParaRPr lang="en-US" smtClean="0"/>
          </a:p>
          <a:p>
            <a:pPr lvl="0">
              <a:buFont typeface="Wingdings" pitchFamily="2" charset="2"/>
              <a:buChar char="v"/>
            </a:pPr>
            <a:r>
              <a:rPr lang="ka-GE" smtClean="0"/>
              <a:t>ინტელექტუალური - მართკუთხედის მართობის და პერიმეტრის ფორმულების, წრეწირის სიგრძისა და წრის ფართობის ფორმულების, პითაგორას თეორემის, სამკუთხედების მსგავსების, პროცენტის გამოთვლის, პარაბოლას განტოლების, პარალელური და სიმეტრიული გადატანის, მობრუნების ცოდნა, კომპიუტერული პროგრამების ფლობა;</a:t>
            </a:r>
            <a:endParaRPr lang="en-US" smtClean="0"/>
          </a:p>
          <a:p>
            <a:pPr lvl="0">
              <a:buFont typeface="Wingdings" pitchFamily="2" charset="2"/>
              <a:buChar char="v"/>
            </a:pPr>
            <a:r>
              <a:rPr lang="ka-GE" smtClean="0"/>
              <a:t>ტექნიკური - ტრანსპორტი, საზომი ხელსაწყოები, ფოტო და ვიდეო-კამერა, კომპიუტერი, სარკე, პროექტორი, დაფა, ფლიფჩარტი, მარკერები და სხვა.</a:t>
            </a:r>
            <a:endParaRPr 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ka-GE" sz="2800" smtClean="0"/>
              <a:t>წარმოგიდენთ  პროექტისთვის  საჭირო რესურსებს: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hhhhhh 4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85717"/>
            <a:ext cx="6781800" cy="508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548640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4200" spc="-10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გ</a:t>
            </a:r>
            <a:r>
              <a:rPr kumimoji="0" lang="ka-GE" sz="4200" b="0" i="0" u="none" strike="noStrike" kern="1200" cap="none" spc="-100" normalizeH="0" baseline="0" noProof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მადლობთ  ყურადღებისთვის</a:t>
            </a:r>
            <a:endParaRPr kumimoji="0" lang="en-US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5029200" cy="1066800"/>
          </a:xfrm>
        </p:spPr>
        <p:txBody>
          <a:bodyPr>
            <a:normAutofit/>
          </a:bodyPr>
          <a:lstStyle/>
          <a:p>
            <a:r>
              <a:rPr lang="ka-GE" sz="4000" dirty="0" smtClean="0"/>
              <a:t>პროექტის მიზანი </a:t>
            </a:r>
            <a:endParaRPr lang="en-US" sz="4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305800" cy="2133600"/>
          </a:xfrm>
        </p:spPr>
        <p:txBody>
          <a:bodyPr/>
          <a:lstStyle/>
          <a:p>
            <a:r>
              <a:rPr lang="ka-GE" sz="2800" smtClean="0"/>
              <a:t>მათემატიკის გაკვეთილებზე მიღებული ცოდნის ტრანსფერი პრაქტიკული ამოცანების გადაწყვეტისას და კვლევით მიღებული შედეგების განზოგადება.</a:t>
            </a:r>
            <a:endParaRPr lang="en-US" sz="2800" smtClean="0"/>
          </a:p>
          <a:p>
            <a:endParaRPr lang="en-US"/>
          </a:p>
        </p:txBody>
      </p:sp>
      <p:pic>
        <p:nvPicPr>
          <p:cNvPr id="40961" name="Picture 1" descr="C:\Users\GAZIAREBULI FAILEBI\T\DSCN0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533400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305800" cy="685800"/>
          </a:xfrm>
        </p:spPr>
        <p:txBody>
          <a:bodyPr>
            <a:normAutofit fontScale="90000"/>
          </a:bodyPr>
          <a:lstStyle/>
          <a:p>
            <a:r>
              <a:rPr lang="ka-GE" sz="4000" smtClean="0"/>
              <a:t>პროექტის განხორციელების ადგილი</a:t>
            </a:r>
            <a:endParaRPr lang="en-US" sz="4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8305800" cy="1447800"/>
          </a:xfrm>
        </p:spPr>
        <p:txBody>
          <a:bodyPr/>
          <a:lstStyle/>
          <a:p>
            <a:r>
              <a:rPr lang="ka-GE" sz="2400" smtClean="0"/>
              <a:t>გორისა და სამთავისის ეპარქიისა და ნიქოზისა და ცხინვალის ეპარქიის ტაძრები  გორისა და კასპის მუნიციპალიტეტების ტერიტორიაზე</a:t>
            </a:r>
            <a:endParaRPr lang="en-US" sz="2400"/>
          </a:p>
        </p:txBody>
      </p:sp>
      <p:pic>
        <p:nvPicPr>
          <p:cNvPr id="5" name="Picture 1" descr="C:\Users\AG\Desktop\21212\Untit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599"/>
            <a:ext cx="5791200" cy="342967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ფაილი:Ertatsminda church, Georgia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876800"/>
            <a:ext cx="2802759" cy="18288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830580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800" b="0" i="0" u="none" strike="noStrike" kern="1200" cap="none" spc="-100" normalizeH="0" baseline="0" noProof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მოსწავლეების მიერ საკვლევად შერჩეული ტაძრები:</a:t>
            </a:r>
            <a:endParaRPr kumimoji="0" lang="en-US" sz="28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P1030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921836"/>
            <a:ext cx="2835382" cy="2126164"/>
          </a:xfrm>
          <a:prstGeom prst="rect">
            <a:avLst/>
          </a:prstGeom>
        </p:spPr>
      </p:pic>
      <p:pic>
        <p:nvPicPr>
          <p:cNvPr id="5" name="Content Placeholder 3" descr="P1030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2895600"/>
            <a:ext cx="2835835" cy="1981200"/>
          </a:xfrm>
          <a:prstGeom prst="rect">
            <a:avLst/>
          </a:prstGeom>
        </p:spPr>
      </p:pic>
      <p:pic>
        <p:nvPicPr>
          <p:cNvPr id="7" name="Content Placeholder 3" descr="normal_IMG_0333-saunj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2819400"/>
            <a:ext cx="2514600" cy="1796143"/>
          </a:xfrm>
          <a:prstGeom prst="rect">
            <a:avLst/>
          </a:prstGeom>
        </p:spPr>
      </p:pic>
      <p:pic>
        <p:nvPicPr>
          <p:cNvPr id="33793" name="Picture 1" descr="D:\My Pictures\mTawmindelis gimnazia\P10205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953000"/>
            <a:ext cx="2362200" cy="1771650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1905000"/>
            <a:ext cx="2095500" cy="262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2013-01-02-6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3124200"/>
            <a:ext cx="2865380" cy="1609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994 C -0.11389 -0.00555 -0.2276 -0.00069 -0.27569 0.00046 C -0.32378 0.00185 -0.3059 -0.00023 -0.28802 -0.00208 " pathEditMode="relative" rAng="-893100" ptsTypes="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21E-6 L 0.32674 0.004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14524E-6 L -0.27917 -0.263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" y="-1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305800" cy="533400"/>
          </a:xfrm>
        </p:spPr>
        <p:txBody>
          <a:bodyPr>
            <a:noAutofit/>
          </a:bodyPr>
          <a:lstStyle/>
          <a:p>
            <a:r>
              <a:rPr lang="ka-GE" sz="3200" smtClean="0"/>
              <a:t>დაიგეგმა </a:t>
            </a:r>
            <a:r>
              <a:rPr lang="en-US" sz="3200" smtClean="0"/>
              <a:t> </a:t>
            </a:r>
            <a:r>
              <a:rPr lang="ka-GE" sz="3200" smtClean="0"/>
              <a:t> და განხორციელდა საქმიანობები:</a:t>
            </a:r>
            <a:endParaRPr lang="en-US" sz="32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8229600" cy="4114800"/>
          </a:xfrm>
        </p:spPr>
        <p:txBody>
          <a:bodyPr/>
          <a:lstStyle/>
          <a:p>
            <a:pPr lvl="0" algn="l">
              <a:buFont typeface="Wingdings" pitchFamily="2" charset="2"/>
              <a:buChar char="v"/>
            </a:pPr>
            <a:r>
              <a:rPr lang="en-US" sz="2400" smtClean="0"/>
              <a:t>  </a:t>
            </a:r>
            <a:r>
              <a:rPr lang="ka-GE" sz="2400" smtClean="0"/>
              <a:t>კლასების მიხედვით სამუშაო ჯგუფების შექმნა და </a:t>
            </a:r>
            <a:endParaRPr lang="en-US" sz="2400" smtClean="0"/>
          </a:p>
          <a:p>
            <a:pPr lvl="0" algn="l"/>
            <a:r>
              <a:rPr lang="en-US" sz="2400" smtClean="0"/>
              <a:t>     </a:t>
            </a:r>
            <a:r>
              <a:rPr lang="ka-GE" sz="2400" smtClean="0"/>
              <a:t>ფუნქციათა გადანაწილება;</a:t>
            </a:r>
            <a:endParaRPr lang="en-US" sz="2400" smtClean="0"/>
          </a:p>
          <a:p>
            <a:pPr lvl="0" algn="l">
              <a:buFont typeface="Wingdings" pitchFamily="2" charset="2"/>
              <a:buChar char="v"/>
            </a:pPr>
            <a:r>
              <a:rPr lang="en-US" sz="2400" smtClean="0"/>
              <a:t>  </a:t>
            </a:r>
            <a:r>
              <a:rPr lang="ka-GE" sz="2400" smtClean="0"/>
              <a:t>მათემატიკის მასწავლებელთა მიერ </a:t>
            </a:r>
            <a:r>
              <a:rPr lang="en-US" sz="2400" smtClean="0"/>
              <a:t>  </a:t>
            </a:r>
          </a:p>
          <a:p>
            <a:pPr lvl="0" algn="l"/>
            <a:r>
              <a:rPr lang="en-US" sz="2400" smtClean="0"/>
              <a:t>    </a:t>
            </a:r>
            <a:r>
              <a:rPr lang="ka-GE" sz="2400" smtClean="0"/>
              <a:t>მოსწავლეთათვის</a:t>
            </a:r>
            <a:r>
              <a:rPr lang="en-US" sz="2400" smtClean="0"/>
              <a:t> </a:t>
            </a:r>
            <a:r>
              <a:rPr lang="ka-GE" sz="2400" smtClean="0"/>
              <a:t>აზომვის მეთოდების გაცნობა;</a:t>
            </a:r>
            <a:endParaRPr lang="en-US" sz="2400" smtClean="0"/>
          </a:p>
          <a:p>
            <a:pPr lvl="0" algn="l">
              <a:buFont typeface="Wingdings" pitchFamily="2" charset="2"/>
              <a:buChar char="v"/>
            </a:pPr>
            <a:r>
              <a:rPr lang="en-US" sz="2400" smtClean="0"/>
              <a:t>  </a:t>
            </a:r>
            <a:r>
              <a:rPr lang="ka-GE" sz="2400" smtClean="0"/>
              <a:t>ტაძრების მონახულება, აზომვების ჩატარება;</a:t>
            </a:r>
            <a:endParaRPr lang="en-US" sz="2400" smtClean="0"/>
          </a:p>
          <a:p>
            <a:pPr lvl="0" algn="l">
              <a:buFont typeface="Wingdings" pitchFamily="2" charset="2"/>
              <a:buChar char="v"/>
            </a:pPr>
            <a:r>
              <a:rPr lang="en-US" sz="2400" smtClean="0"/>
              <a:t>  </a:t>
            </a:r>
            <a:r>
              <a:rPr lang="ka-GE" sz="2400" smtClean="0"/>
              <a:t>გამოთვლების წარმოება;</a:t>
            </a:r>
            <a:endParaRPr lang="en-US" sz="2400" smtClean="0"/>
          </a:p>
          <a:p>
            <a:pPr lvl="0" algn="l">
              <a:buFont typeface="Wingdings" pitchFamily="2" charset="2"/>
              <a:buChar char="v"/>
            </a:pPr>
            <a:r>
              <a:rPr lang="en-US" sz="2400" smtClean="0"/>
              <a:t>  </a:t>
            </a:r>
            <a:r>
              <a:rPr lang="ka-GE" sz="2400" smtClean="0"/>
              <a:t>პრეზენტაციის მომზადება;</a:t>
            </a:r>
            <a:endParaRPr lang="en-US" sz="2400" smtClean="0"/>
          </a:p>
          <a:p>
            <a:pPr lvl="0" algn="l">
              <a:buFont typeface="Wingdings" pitchFamily="2" charset="2"/>
              <a:buChar char="v"/>
            </a:pPr>
            <a:r>
              <a:rPr lang="en-US" sz="2400" smtClean="0"/>
              <a:t>  </a:t>
            </a:r>
            <a:r>
              <a:rPr lang="ka-GE" sz="2400" smtClean="0"/>
              <a:t>პროექტის საჯარო წარდგენა</a:t>
            </a:r>
            <a:r>
              <a:rPr lang="en-US" sz="2400" smtClean="0"/>
              <a:t>.</a:t>
            </a:r>
          </a:p>
          <a:p>
            <a:endParaRPr lang="en-US"/>
          </a:p>
        </p:txBody>
      </p:sp>
      <p:pic>
        <p:nvPicPr>
          <p:cNvPr id="2050" name="Picture 2" descr="C:\Users\USER\Desktop\DSCN9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33800"/>
            <a:ext cx="3606800" cy="270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305800" cy="2881532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4953000"/>
            <a:ext cx="8305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8" descr="P10303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533400"/>
            <a:ext cx="7354207" cy="56674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305800" cy="2881532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1000"/>
            <a:ext cx="83058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4953000"/>
            <a:ext cx="8305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P1030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P2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6952" y="304800"/>
            <a:ext cx="5480807" cy="4191000"/>
          </a:xfrm>
        </p:spPr>
      </p:pic>
      <p:pic>
        <p:nvPicPr>
          <p:cNvPr id="5" name="Содержимое 3" descr="IMGP22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1" y="3429000"/>
            <a:ext cx="4150738" cy="304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659</TotalTime>
  <Words>282</Words>
  <Application>Microsoft Office PowerPoint</Application>
  <PresentationFormat>On-screen Show (4:3)</PresentationFormat>
  <Paragraphs>53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Paper</vt:lpstr>
      <vt:lpstr>მათემატიკოსის თვალით დანახული ტაძრები</vt:lpstr>
      <vt:lpstr>ა(ა)იპ ღირსი მამა გიორგი მთაწმინდელის გორის გიმნაზია</vt:lpstr>
      <vt:lpstr>პროექტის მიზანი </vt:lpstr>
      <vt:lpstr>პროექტის განხორციელების ადგილი</vt:lpstr>
      <vt:lpstr>Slide 5</vt:lpstr>
      <vt:lpstr>დაიგეგმა   და განხორციელდა საქმიანობები:</vt:lpstr>
      <vt:lpstr>Slide 7</vt:lpstr>
      <vt:lpstr>Slide 8</vt:lpstr>
      <vt:lpstr>Slide 9</vt:lpstr>
      <vt:lpstr>Slide 10</vt:lpstr>
      <vt:lpstr>განათება</vt:lpstr>
      <vt:lpstr>Slide 12</vt:lpstr>
      <vt:lpstr>Slide 13</vt:lpstr>
      <vt:lpstr>საკურთხევლის ფართობი</vt:lpstr>
      <vt:lpstr>Slide 15</vt:lpstr>
      <vt:lpstr>Slide 16</vt:lpstr>
      <vt:lpstr>პროექტში  მონაწილეობამ  გიმნაზიის  მოსწავლეებს განუვითარა:</vt:lpstr>
      <vt:lpstr>Slide 18</vt:lpstr>
      <vt:lpstr>Slide 19</vt:lpstr>
      <vt:lpstr>წარმოგიდენთ  პროექტისთვის  საჭირო რესურსებს:</vt:lpstr>
      <vt:lpstr>Slide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მათემატიკოსის თვალით დანახული ტაძარი</dc:title>
  <dc:creator>AG</dc:creator>
  <cp:lastModifiedBy>USER</cp:lastModifiedBy>
  <cp:revision>74</cp:revision>
  <dcterms:created xsi:type="dcterms:W3CDTF">2012-12-23T17:28:05Z</dcterms:created>
  <dcterms:modified xsi:type="dcterms:W3CDTF">2014-12-06T16:47:36Z</dcterms:modified>
</cp:coreProperties>
</file>